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40"/>
  </p:notesMasterIdLst>
  <p:handoutMasterIdLst>
    <p:handoutMasterId r:id="rId41"/>
  </p:handoutMasterIdLst>
  <p:sldIdLst>
    <p:sldId id="378"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Lst>
  <p:sldSz cx="12188825" cy="6858000"/>
  <p:notesSz cx="6858000" cy="9144000"/>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6" d="100"/>
          <a:sy n="86" d="100"/>
        </p:scale>
        <p:origin x="562" y="6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2/13/2022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2/13/2022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en-US"/>
              <a:t>Click to edit Master title style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2/13/2022</a:t>
            </a:fld>
            <a:endParaRPr lang="en-US" dirty="0"/>
          </a:p>
        </p:txBody>
      </p:sp>
      <p:sp>
        <p:nvSpPr>
          <p:cNvPr id="5" name="Footer Placeholder 4"/>
          <p:cNvSpPr>
            <a:spLocks noGrp="1"/>
          </p:cNvSpPr>
          <p:nvPr>
            <p:ph type="ftr" sz="quarter" idx="11"/>
          </p:nvPr>
        </p:nvSpPr>
        <p:spPr>
          <a:xfrm>
            <a:off x="2415871" y="329308"/>
            <a:ext cx="4972620" cy="309201"/>
          </a:xfrm>
        </p:spPr>
        <p:txBody>
          <a:bodyPr/>
          <a:lstStyle/>
          <a:p>
            <a:endParaRPr lang="en-US" dirty="0"/>
          </a:p>
        </p:txBody>
      </p:sp>
      <p:sp>
        <p:nvSpPr>
          <p:cNvPr id="6" name="Slide Number Placeholder 5"/>
          <p:cNvSpPr>
            <a:spLocks noGrp="1"/>
          </p:cNvSpPr>
          <p:nvPr>
            <p:ph type="sldNum" sz="quarter" idx="12"/>
          </p:nvPr>
        </p:nvSpPr>
        <p:spPr>
          <a:xfrm>
            <a:off x="1437290" y="798973"/>
            <a:ext cx="810808"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 name="Group 7">
            <a:extLst>
              <a:ext uri="{FF2B5EF4-FFF2-40B4-BE49-F238E27FC236}">
                <a16:creationId xmlns:a16="http://schemas.microsoft.com/office/drawing/2014/main" id="{9A43EEBD-D399-44A7-BC7A-3DCE0207DB0E}"/>
              </a:ext>
            </a:extLst>
          </p:cNvPr>
          <p:cNvGrpSpPr/>
          <p:nvPr userDrawn="1"/>
        </p:nvGrpSpPr>
        <p:grpSpPr>
          <a:xfrm>
            <a:off x="7923213" y="0"/>
            <a:ext cx="4265612" cy="6858000"/>
            <a:chOff x="7923213" y="0"/>
            <a:chExt cx="4265612" cy="6858000"/>
          </a:xfrm>
        </p:grpSpPr>
        <p:pic>
          <p:nvPicPr>
            <p:cNvPr id="9" name="Picture 8">
              <a:extLst>
                <a:ext uri="{FF2B5EF4-FFF2-40B4-BE49-F238E27FC236}">
                  <a16:creationId xmlns:a16="http://schemas.microsoft.com/office/drawing/2014/main" id="{FA2FB2DD-BC12-4E7F-A91C-0388C0C0CB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0" name="Rectangle 9">
              <a:extLst>
                <a:ext uri="{FF2B5EF4-FFF2-40B4-BE49-F238E27FC236}">
                  <a16:creationId xmlns:a16="http://schemas.microsoft.com/office/drawing/2014/main" id="{7F139289-B4A9-4361-B07F-CCCB862B9D5A}"/>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52789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2/13/2022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243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2/13/2022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764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2/13/2022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cxnSp>
        <p:nvCxnSpPr>
          <p:cNvPr id="33" name="Straight Connector 32"/>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986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en-US"/>
              <a:t>Click to edit Master title style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2/13/2022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t>‹#›</a:t>
            </a:fld>
            <a:endParaRPr lang="en-US"/>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 name="Group 7">
            <a:extLst>
              <a:ext uri="{FF2B5EF4-FFF2-40B4-BE49-F238E27FC236}">
                <a16:creationId xmlns:a16="http://schemas.microsoft.com/office/drawing/2014/main" id="{A39A2F91-F68D-4D9A-83F7-0ACCEC8450D4}"/>
              </a:ext>
            </a:extLst>
          </p:cNvPr>
          <p:cNvGrpSpPr/>
          <p:nvPr userDrawn="1"/>
        </p:nvGrpSpPr>
        <p:grpSpPr>
          <a:xfrm>
            <a:off x="11123611" y="0"/>
            <a:ext cx="1065214" cy="6868886"/>
            <a:chOff x="11123611" y="0"/>
            <a:chExt cx="1065214" cy="6868886"/>
          </a:xfrm>
        </p:grpSpPr>
        <p:pic>
          <p:nvPicPr>
            <p:cNvPr id="9" name="Picture 8">
              <a:extLst>
                <a:ext uri="{FF2B5EF4-FFF2-40B4-BE49-F238E27FC236}">
                  <a16:creationId xmlns:a16="http://schemas.microsoft.com/office/drawing/2014/main" id="{34EF6DE9-2BFC-4AE8-BB57-C52B7D8EB6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0" name="Rectangle 9">
              <a:extLst>
                <a:ext uri="{FF2B5EF4-FFF2-40B4-BE49-F238E27FC236}">
                  <a16:creationId xmlns:a16="http://schemas.microsoft.com/office/drawing/2014/main" id="{1B3E725A-4C95-4BD3-B7F1-801F256C0097}"/>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8474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2/13/2022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421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6815" y="804164"/>
            <a:ext cx="9605159"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6814" y="2019550"/>
            <a:ext cx="4643942"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446814" y="2824270"/>
            <a:ext cx="464394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0692" y="2023004"/>
            <a:ext cx="4643942"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0692" y="2821491"/>
            <a:ext cx="464394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2/13/2022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t>‹#›</a:t>
            </a:fld>
            <a:endParaRPr lang="en-US"/>
          </a:p>
        </p:txBody>
      </p:sp>
      <p:cxnSp>
        <p:nvCxnSpPr>
          <p:cNvPr id="29" name="Straight Connector 28"/>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821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2/13/2022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a:t>
            </a:fld>
            <a:endParaRPr lang="en-US"/>
          </a:p>
        </p:txBody>
      </p:sp>
      <p:cxnSp>
        <p:nvCxnSpPr>
          <p:cNvPr id="25" name="Straight Connector 2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216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2/13/2022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a:t>
            </a:fld>
            <a:endParaRPr lang="en-US"/>
          </a:p>
        </p:txBody>
      </p:sp>
    </p:spTree>
    <p:extLst>
      <p:ext uri="{BB962C8B-B14F-4D97-AF65-F5344CB8AC3E}">
        <p14:creationId xmlns:p14="http://schemas.microsoft.com/office/powerpoint/2010/main" val="95619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en-US"/>
              <a:t>Click to edit Master title style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2/13/2022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t>‹#›</a:t>
            </a:fld>
            <a:endParaRPr lang="en-US"/>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384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fld id="{B61BEF0D-F0BB-DE4B-95CE-6DB70DBA9567}" type="datetimeFigureOut">
              <a:rPr lang="en-US" smtClean="0"/>
              <a:pPr/>
              <a:t>2/13/2022</a:t>
            </a:fld>
            <a:endParaRPr lang="en-US" dirty="0"/>
          </a:p>
        </p:txBody>
      </p:sp>
      <p:sp>
        <p:nvSpPr>
          <p:cNvPr id="6" name="Footer Placeholder 5"/>
          <p:cNvSpPr>
            <a:spLocks noGrp="1"/>
          </p:cNvSpPr>
          <p:nvPr>
            <p:ph type="ftr" sz="quarter" idx="11"/>
          </p:nvPr>
        </p:nvSpPr>
        <p:spPr>
          <a:xfrm>
            <a:off x="1447005" y="318641"/>
            <a:ext cx="5539561"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135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12188825"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88825" cy="742950"/>
          </a:xfrm>
          <a:prstGeom prst="rect">
            <a:avLst/>
          </a:prstGeom>
        </p:spPr>
      </p:pic>
      <p:sp>
        <p:nvSpPr>
          <p:cNvPr id="2" name="Title Placeholder 1"/>
          <p:cNvSpPr>
            <a:spLocks noGrp="1"/>
          </p:cNvSpPr>
          <p:nvPr>
            <p:ph type="title"/>
          </p:nvPr>
        </p:nvSpPr>
        <p:spPr>
          <a:xfrm>
            <a:off x="1451202" y="804520"/>
            <a:ext cx="9600774"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202" y="2015733"/>
            <a:ext cx="9600774"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2171" y="330370"/>
            <a:ext cx="349980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smtClean="0"/>
              <a:pPr/>
              <a:t>2/13/2022</a:t>
            </a:fld>
            <a:endParaRPr lang="en-US"/>
          </a:p>
        </p:txBody>
      </p:sp>
      <p:sp>
        <p:nvSpPr>
          <p:cNvPr id="5" name="Footer Placeholder 4"/>
          <p:cNvSpPr>
            <a:spLocks noGrp="1"/>
          </p:cNvSpPr>
          <p:nvPr>
            <p:ph type="ftr" sz="quarter" idx="3"/>
          </p:nvPr>
        </p:nvSpPr>
        <p:spPr>
          <a:xfrm>
            <a:off x="1451201" y="329308"/>
            <a:ext cx="5937289"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479935" y="798973"/>
            <a:ext cx="810808" cy="503578"/>
          </a:xfrm>
          <a:prstGeom prst="rect">
            <a:avLst/>
          </a:prstGeom>
        </p:spPr>
        <p:txBody>
          <a:bodyPr vert="horz" lIns="91440" tIns="45720" rIns="91440" bIns="45720" rtlCol="0" anchor="t"/>
          <a:lstStyle>
            <a:lvl1pPr algn="r">
              <a:defRPr sz="2799">
                <a:solidFill>
                  <a:schemeClr val="accent1"/>
                </a:solidFill>
              </a:defRPr>
            </a:lvl1pPr>
          </a:lstStyle>
          <a:p>
            <a:fld id="{2A013F82-EE5E-44EE-A61D-E31C6657F26F}" type="slidenum">
              <a:rPr lang="en-US" smtClean="0"/>
              <a:pPr/>
              <a:t>‹#›</a:t>
            </a:fld>
            <a:endParaRPr lang="en-US"/>
          </a:p>
        </p:txBody>
      </p:sp>
      <p:cxnSp>
        <p:nvCxnSpPr>
          <p:cNvPr id="10" name="Straight Connector 9"/>
          <p:cNvCxnSpPr/>
          <p:nvPr/>
        </p:nvCxnSpPr>
        <p:spPr>
          <a:xfrm>
            <a:off x="0" y="6128413"/>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1692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8ECE-4513-4C67-A8A7-1FBAB9DA0E43}"/>
              </a:ext>
            </a:extLst>
          </p:cNvPr>
          <p:cNvSpPr>
            <a:spLocks noGrp="1"/>
          </p:cNvSpPr>
          <p:nvPr>
            <p:ph type="title"/>
          </p:nvPr>
        </p:nvSpPr>
        <p:spPr/>
        <p:txBody>
          <a:bodyPr/>
          <a:lstStyle/>
          <a:p>
            <a:pPr algn="ctr"/>
            <a:r>
              <a:rPr lang="en-US" dirty="0"/>
              <a:t>House Price Prediction </a:t>
            </a:r>
          </a:p>
        </p:txBody>
      </p:sp>
      <p:sp>
        <p:nvSpPr>
          <p:cNvPr id="3" name="Content Placeholder 2">
            <a:extLst>
              <a:ext uri="{FF2B5EF4-FFF2-40B4-BE49-F238E27FC236}">
                <a16:creationId xmlns:a16="http://schemas.microsoft.com/office/drawing/2014/main" id="{7AD7C7C6-7A7C-487B-8800-1A467648B69C}"/>
              </a:ext>
            </a:extLst>
          </p:cNvPr>
          <p:cNvSpPr>
            <a:spLocks noGrp="1"/>
          </p:cNvSpPr>
          <p:nvPr>
            <p:ph idx="1"/>
          </p:nvPr>
        </p:nvSpPr>
        <p:spPr/>
        <p:txBody>
          <a:bodyPr/>
          <a:lstStyle/>
          <a:p>
            <a:pPr marL="0" indent="0">
              <a:buNone/>
            </a:pPr>
            <a:r>
              <a:rPr lang="en-US" dirty="0"/>
              <a:t>Presented </a:t>
            </a:r>
            <a:r>
              <a:rPr lang="en-US" dirty="0" err="1"/>
              <a:t>By:S</a:t>
            </a:r>
            <a:r>
              <a:rPr lang="en-US" dirty="0"/>
              <a:t> Neeraj Kumar</a:t>
            </a:r>
          </a:p>
        </p:txBody>
      </p:sp>
    </p:spTree>
    <p:extLst>
      <p:ext uri="{BB962C8B-B14F-4D97-AF65-F5344CB8AC3E}">
        <p14:creationId xmlns:p14="http://schemas.microsoft.com/office/powerpoint/2010/main" val="17639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64704"/>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916832"/>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4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4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4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4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4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4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4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4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4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40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4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a:bodyPr>
          <a:lstStyle/>
          <a:p>
            <a:r>
              <a:rPr lang="en-IN"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2" y="188944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rPr>
              <a:t>As Since Year garage was built(</a:t>
            </a:r>
            <a:r>
              <a:rPr lang="en-IN" sz="1600" dirty="0" err="1">
                <a:solidFill>
                  <a:srgbClr val="000000"/>
                </a:solidFill>
                <a:effectLst/>
                <a:latin typeface="Century" panose="02040604050505020304" pitchFamily="18" charset="0"/>
                <a:ea typeface="Times New Roman" panose="02020603050405020304" pitchFamily="18" charset="0"/>
              </a:rPr>
              <a:t>GarageAge</a:t>
            </a:r>
            <a:r>
              <a:rPr lang="en-IN" sz="16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6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a:bodyPr>
          <a:lstStyle/>
          <a:p>
            <a:r>
              <a:rPr lang="en-IN" dirty="0"/>
              <a:t>Vizualization of numerical columns:</a:t>
            </a:r>
          </a:p>
        </p:txBody>
      </p:sp>
      <p:pic>
        <p:nvPicPr>
          <p:cNvPr id="9" name="Content Placeholder 3">
            <a:extLst>
              <a:ext uri="{FF2B5EF4-FFF2-40B4-BE49-F238E27FC236}">
                <a16:creationId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487094" y="206084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Vizualization of numerical columns:</a:t>
            </a:r>
          </a:p>
        </p:txBody>
      </p:sp>
      <p:pic>
        <p:nvPicPr>
          <p:cNvPr id="7" name="Content Placeholder 3">
            <a:extLst>
              <a:ext uri="{FF2B5EF4-FFF2-40B4-BE49-F238E27FC236}">
                <a16:creationId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p:txBody>
          <a:bodyPr>
            <a:normAutofit fontScale="92500" lnSpcReduction="10000"/>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8" y="206084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40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400" dirty="0">
                <a:effectLst/>
                <a:latin typeface="Century" panose="02040604050505020304" pitchFamily="18" charset="0"/>
                <a:ea typeface="Calibri" panose="020F0502020204030204" pitchFamily="34" charset="0"/>
                <a:cs typeface="Times New Roman" panose="02020603050405020304" pitchFamily="18" charset="0"/>
              </a:rPr>
              <a:t>) the </a:t>
            </a:r>
            <a:r>
              <a:rPr lang="en-IN" sz="14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40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40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40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4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40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4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40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40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4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40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40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40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4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40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40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4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40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40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40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40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40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40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40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40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40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70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1522413" y="1844824"/>
            <a:ext cx="9829799" cy="5112568"/>
          </a:xfrm>
        </p:spPr>
        <p:txBody>
          <a:bodyPr>
            <a:normAutofit/>
          </a:bodyPr>
          <a:lstStyle/>
          <a:p>
            <a:pPr lvl="0">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6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6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6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6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6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6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sz="1600"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25860" y="2204864"/>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600" dirty="0">
                <a:effectLst/>
                <a:latin typeface="Century" panose="02040604050505020304" pitchFamily="18" charset="0"/>
                <a:ea typeface="Calibri" panose="020F0502020204030204" pitchFamily="34" charset="0"/>
                <a:cs typeface="Times New Roman" panose="02020603050405020304" pitchFamily="18" charset="0"/>
              </a:rPr>
              <a:t>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6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6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6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6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sz="1600"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a:bodyPr>
          <a:lstStyle/>
          <a:p>
            <a:r>
              <a:rPr lang="en-IN"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981844" y="1916832"/>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6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6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6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6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6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sz="1600"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normAutofit/>
          </a:bodyPr>
          <a:lstStyle/>
          <a:p>
            <a:r>
              <a:rPr lang="en-IN"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fontScale="92500"/>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336689" y="1850050"/>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pic>
        <p:nvPicPr>
          <p:cNvPr id="4" name="Content Placeholder 3">
            <a:extLst>
              <a:ext uri="{FF2B5EF4-FFF2-40B4-BE49-F238E27FC236}">
                <a16:creationId xmlns:a16="http://schemas.microsoft.com/office/drawing/2014/main" id="{1E3D9867-AD29-4F2F-8A51-1E3E123953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7908" y="1700809"/>
            <a:ext cx="9721080" cy="3960439"/>
          </a:xfrm>
          <a:prstGeom prst="rect">
            <a:avLst/>
          </a:prstGeom>
          <a:noFill/>
          <a:ln>
            <a:noFill/>
          </a:ln>
        </p:spPr>
      </p:pic>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90.68% accuracy but still we have to look into multiple models.</a:t>
            </a:r>
            <a:endParaRPr lang="en-IN" dirty="0">
              <a:latin typeface="Century" panose="02040604050505020304" pitchFamily="18" charset="0"/>
            </a:endParaRPr>
          </a:p>
        </p:txBody>
      </p:sp>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pic>
        <p:nvPicPr>
          <p:cNvPr id="4" name="Content Placeholder 3">
            <a:extLst>
              <a:ext uri="{FF2B5EF4-FFF2-40B4-BE49-F238E27FC236}">
                <a16:creationId xmlns:a16="http://schemas.microsoft.com/office/drawing/2014/main" id="{395C28DB-BC88-4D2E-95F6-BF7A05342B9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4" y="1628801"/>
            <a:ext cx="9829798" cy="4248471"/>
          </a:xfrm>
          <a:prstGeom prst="rect">
            <a:avLst/>
          </a:prstGeom>
          <a:noFill/>
          <a:ln>
            <a:noFill/>
          </a:ln>
        </p:spPr>
      </p:pic>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89.32%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ExtraTreesRegressor</a:t>
            </a:r>
            <a:r>
              <a:rPr lang="en-IN" dirty="0"/>
              <a:t>:</a:t>
            </a:r>
          </a:p>
        </p:txBody>
      </p:sp>
      <p:pic>
        <p:nvPicPr>
          <p:cNvPr id="4" name="Content Placeholder 3">
            <a:extLst>
              <a:ext uri="{FF2B5EF4-FFF2-40B4-BE49-F238E27FC236}">
                <a16:creationId xmlns:a16="http://schemas.microsoft.com/office/drawing/2014/main" id="{EB643DBD-8753-4EA2-85FE-CBEC7EBE63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722296" cy="4176464"/>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89.66%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a:t>
            </a:r>
            <a:r>
              <a:rPr lang="en-IN" dirty="0" err="1"/>
              <a:t>GradientBoostingRegressor</a:t>
            </a:r>
            <a:r>
              <a:rPr lang="en-IN" dirty="0"/>
              <a:t>:</a:t>
            </a:r>
          </a:p>
        </p:txBody>
      </p:sp>
      <p:pic>
        <p:nvPicPr>
          <p:cNvPr id="4" name="Content Placeholder 3">
            <a:extLst>
              <a:ext uri="{FF2B5EF4-FFF2-40B4-BE49-F238E27FC236}">
                <a16:creationId xmlns:a16="http://schemas.microsoft.com/office/drawing/2014/main" id="{9877314A-A00D-4C03-80FB-60BAE112D5A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3" y="1700809"/>
            <a:ext cx="9756575" cy="4176464"/>
          </a:xfrm>
          <a:prstGeom prst="rect">
            <a:avLst/>
          </a:prstGeom>
          <a:noFill/>
          <a:ln>
            <a:noFill/>
          </a:ln>
        </p:spPr>
      </p:pic>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92.49%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p:txBody>
          <a:bodyPr/>
          <a:lstStyle/>
          <a:p>
            <a:r>
              <a:rPr lang="en-IN" dirty="0"/>
              <a:t>v) DecisionTreeRegressor:</a:t>
            </a:r>
          </a:p>
        </p:txBody>
      </p:sp>
      <p:pic>
        <p:nvPicPr>
          <p:cNvPr id="4" name="Content Placeholder 3">
            <a:extLst>
              <a:ext uri="{FF2B5EF4-FFF2-40B4-BE49-F238E27FC236}">
                <a16:creationId xmlns:a16="http://schemas.microsoft.com/office/drawing/2014/main" id="{B94C650A-1091-4292-B46A-6E2F2811644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9"/>
            <a:ext cx="9649072" cy="3960439"/>
          </a:xfrm>
          <a:prstGeom prst="rect">
            <a:avLst/>
          </a:prstGeom>
          <a:noFill/>
          <a:ln>
            <a:noFill/>
          </a:ln>
        </p:spPr>
      </p:pic>
      <p:sp>
        <p:nvSpPr>
          <p:cNvPr id="6" name="TextBox 5">
            <a:extLst>
              <a:ext uri="{FF2B5EF4-FFF2-40B4-BE49-F238E27FC236}">
                <a16:creationId xmlns:a16="http://schemas.microsoft.com/office/drawing/2014/main" id="{1135E1A0-B3BE-49B0-9B7F-9B5719E99E70}"/>
              </a:ext>
            </a:extLst>
          </p:cNvPr>
          <p:cNvSpPr txBox="1"/>
          <p:nvPr/>
        </p:nvSpPr>
        <p:spPr>
          <a:xfrm>
            <a:off x="1917948" y="5589240"/>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72.08% accuracy.</a:t>
            </a:r>
            <a:endParaRPr lang="en-IN" dirty="0">
              <a:latin typeface="Century" panose="02040604050505020304" pitchFamily="18" charset="0"/>
            </a:endParaRPr>
          </a:p>
        </p:txBody>
      </p:sp>
      <p:sp>
        <p:nvSpPr>
          <p:cNvPr id="8" name="TextBox 7">
            <a:extLst>
              <a:ext uri="{FF2B5EF4-FFF2-40B4-BE49-F238E27FC236}">
                <a16:creationId xmlns:a16="http://schemas.microsoft.com/office/drawing/2014/main" id="{36212FA4-2E50-4A54-8800-02A716C652A4}"/>
              </a:ext>
            </a:extLst>
          </p:cNvPr>
          <p:cNvSpPr txBox="1"/>
          <p:nvPr/>
        </p:nvSpPr>
        <p:spPr>
          <a:xfrm>
            <a:off x="1917948" y="5958572"/>
            <a:ext cx="9361040" cy="66075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By looking into the difference of model accuracy and cross validation score I found ExtraTreesRegressor as the best model.</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CB6D516-B1C4-42A0-B23D-23C85BA52E8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649646" y="2016125"/>
            <a:ext cx="5203857" cy="3449638"/>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8270549-5F71-41DC-A6B9-28BA8B1DCB1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628801"/>
            <a:ext cx="9649072" cy="3672408"/>
          </a:xfrm>
          <a:prstGeom prst="rect">
            <a:avLst/>
          </a:prstGeom>
          <a:noFill/>
          <a:ln>
            <a:noFill/>
          </a:ln>
        </p:spPr>
      </p:pic>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incresed</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my model accuracy from 89.66% to 90.13%.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952C8129-4029-4700-8102-D826651C01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9916" y="2420888"/>
            <a:ext cx="9361040" cy="3148062"/>
          </a:xfrm>
          <a:prstGeom prst="rect">
            <a:avLst/>
          </a:prstGeom>
          <a:noFill/>
          <a:ln>
            <a:noFill/>
          </a:ln>
        </p:spPr>
      </p:pic>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2" y="1903499"/>
            <a:ext cx="9829799" cy="4968552"/>
          </a:xfrm>
        </p:spPr>
        <p:txBody>
          <a:bodyPr>
            <a:normAutofit/>
          </a:bodyPr>
          <a:lstStyle/>
          <a:p>
            <a:pPr>
              <a:spcBef>
                <a:spcPts val="300"/>
              </a:spcBef>
              <a:spcAft>
                <a:spcPts val="300"/>
              </a:spcAft>
              <a:buFont typeface="Wingdings" panose="05000000000000000000" pitchFamily="2" charset="2"/>
              <a:buChar char="ü"/>
            </a:pPr>
            <a:r>
              <a:rPr lang="en-IN" sz="14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4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4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a:t>
            </a:r>
            <a:r>
              <a:rPr lang="en-IN" sz="1400" dirty="0" err="1">
                <a:effectLst/>
                <a:latin typeface="Century" panose="02040604050505020304" pitchFamily="18" charset="0"/>
                <a:ea typeface="Calibri" panose="020F0502020204030204" pitchFamily="34" charset="0"/>
                <a:cs typeface="Times New Roman" panose="02020603050405020304" pitchFamily="18" charset="0"/>
              </a:rPr>
              <a:t>featuers</a:t>
            </a:r>
            <a:r>
              <a:rPr lang="en-IN" sz="1400" dirty="0">
                <a:effectLst/>
                <a:latin typeface="Century" panose="02040604050505020304" pitchFamily="18" charset="0"/>
                <a:ea typeface="Calibri" panose="020F0502020204030204" pitchFamily="34" charset="0"/>
                <a:cs typeface="Times New Roman" panose="02020603050405020304" pitchFamily="18" charset="0"/>
              </a:rPr>
              <a:t>.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4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4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4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4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40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p:txBody>
          <a:bodyPr>
            <a:normAutofit fontScale="85000" lnSpcReduction="10000"/>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fontScale="92500" lnSpcReduction="200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92500" lnSpcReduction="2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250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272</TotalTime>
  <Words>3092</Words>
  <PresentationFormat>Custom</PresentationFormat>
  <Paragraphs>171</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vt:lpstr>
      <vt:lpstr>Century</vt:lpstr>
      <vt:lpstr>Gill Sans MT</vt:lpstr>
      <vt:lpstr>Wingdings</vt:lpstr>
      <vt:lpstr>Gallery</vt:lpstr>
      <vt:lpstr>House Price Prediction </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i) RandomForestRegressor:</vt:lpstr>
      <vt:lpstr>ii) XGBRegressor:</vt:lpstr>
      <vt:lpstr>iii) ExtraTreesRegressor:</vt:lpstr>
      <vt:lpstr>iv) GradientBoostingRegressor:</vt:lpstr>
      <vt:lpstr>v) DecisionTreeRegressor:</vt:lpstr>
      <vt:lpstr>Hyper Parameter Tunning:</vt:lpstr>
      <vt:lpstr>Hyper Parameter Tunning:</vt:lpstr>
      <vt:lpstr>Saving the model and predictions using saved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2021-10-01T13:22:47Z</dcterms:created>
  <dcterms:modified xsi:type="dcterms:W3CDTF">2022-02-13T11:30:30Z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